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58"/>
    <p:sldId id="257" r:id="rId59"/>
    <p:sldId id="258" r:id="rId60"/>
    <p:sldId id="259" r:id="rId61"/>
    <p:sldId id="260" r:id="rId62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Poppins" charset="1" panose="00000500000000000000"/>
      <p:regular r:id="rId10"/>
    </p:embeddedFont>
    <p:embeddedFont>
      <p:font typeface="Poppins Bold" charset="1" panose="00000800000000000000"/>
      <p:regular r:id="rId11"/>
    </p:embeddedFont>
    <p:embeddedFont>
      <p:font typeface="Poppins Italics" charset="1" panose="00000500000000000000"/>
      <p:regular r:id="rId12"/>
    </p:embeddedFont>
    <p:embeddedFont>
      <p:font typeface="Poppins Bold Italics" charset="1" panose="00000800000000000000"/>
      <p:regular r:id="rId13"/>
    </p:embeddedFont>
    <p:embeddedFont>
      <p:font typeface="Poppins Thin" charset="1" panose="00000300000000000000"/>
      <p:regular r:id="rId14"/>
    </p:embeddedFont>
    <p:embeddedFont>
      <p:font typeface="Poppins Thin Italics" charset="1" panose="00000300000000000000"/>
      <p:regular r:id="rId15"/>
    </p:embeddedFont>
    <p:embeddedFont>
      <p:font typeface="Poppins Extra-Light" charset="1" panose="00000300000000000000"/>
      <p:regular r:id="rId16"/>
    </p:embeddedFont>
    <p:embeddedFont>
      <p:font typeface="Poppins Extra-Light Italics" charset="1" panose="00000300000000000000"/>
      <p:regular r:id="rId17"/>
    </p:embeddedFont>
    <p:embeddedFont>
      <p:font typeface="Poppins Light" charset="1" panose="00000400000000000000"/>
      <p:regular r:id="rId18"/>
    </p:embeddedFont>
    <p:embeddedFont>
      <p:font typeface="Poppins Light Italics" charset="1" panose="00000400000000000000"/>
      <p:regular r:id="rId19"/>
    </p:embeddedFont>
    <p:embeddedFont>
      <p:font typeface="Poppins Medium" charset="1" panose="00000600000000000000"/>
      <p:regular r:id="rId20"/>
    </p:embeddedFont>
    <p:embeddedFont>
      <p:font typeface="Poppins Medium Italics" charset="1" panose="00000600000000000000"/>
      <p:regular r:id="rId21"/>
    </p:embeddedFont>
    <p:embeddedFont>
      <p:font typeface="Poppins Semi-Bold" charset="1" panose="00000700000000000000"/>
      <p:regular r:id="rId22"/>
    </p:embeddedFont>
    <p:embeddedFont>
      <p:font typeface="Poppins Semi-Bold Italics" charset="1" panose="00000700000000000000"/>
      <p:regular r:id="rId23"/>
    </p:embeddedFont>
    <p:embeddedFont>
      <p:font typeface="Poppins Ultra-Bold" charset="1" panose="00000900000000000000"/>
      <p:regular r:id="rId24"/>
    </p:embeddedFont>
    <p:embeddedFont>
      <p:font typeface="Poppins Ultra-Bold Italics" charset="1" panose="00000900000000000000"/>
      <p:regular r:id="rId25"/>
    </p:embeddedFont>
    <p:embeddedFont>
      <p:font typeface="Poppins Heavy" charset="1" panose="00000A00000000000000"/>
      <p:regular r:id="rId26"/>
    </p:embeddedFont>
    <p:embeddedFont>
      <p:font typeface="Poppins Heavy Italics" charset="1" panose="00000A00000000000000"/>
      <p:regular r:id="rId27"/>
    </p:embeddedFont>
    <p:embeddedFont>
      <p:font typeface="Open Sans" charset="1" panose="020B0606030504020204"/>
      <p:regular r:id="rId28"/>
    </p:embeddedFont>
    <p:embeddedFont>
      <p:font typeface="Open Sans Bold" charset="1" panose="020B0806030504020204"/>
      <p:regular r:id="rId29"/>
    </p:embeddedFont>
    <p:embeddedFont>
      <p:font typeface="Open Sans Italics" charset="1" panose="020B0606030504020204"/>
      <p:regular r:id="rId30"/>
    </p:embeddedFont>
    <p:embeddedFont>
      <p:font typeface="Open Sans Bold Italics" charset="1" panose="020B0806030504020204"/>
      <p:regular r:id="rId31"/>
    </p:embeddedFont>
    <p:embeddedFont>
      <p:font typeface="Open Sans Light" charset="1" panose="020B0306030504020204"/>
      <p:regular r:id="rId32"/>
    </p:embeddedFont>
    <p:embeddedFont>
      <p:font typeface="Open Sans Light Italics" charset="1" panose="020B0306030504020204"/>
      <p:regular r:id="rId33"/>
    </p:embeddedFont>
    <p:embeddedFont>
      <p:font typeface="Open Sans Ultra-Bold" charset="1" panose="00000000000000000000"/>
      <p:regular r:id="rId34"/>
    </p:embeddedFont>
    <p:embeddedFont>
      <p:font typeface="Open Sans Ultra-Bold Italics" charset="1" panose="00000000000000000000"/>
      <p:regular r:id="rId35"/>
    </p:embeddedFont>
    <p:embeddedFont>
      <p:font typeface="Code Pro" charset="1" panose="00000500000000000000"/>
      <p:regular r:id="rId36"/>
    </p:embeddedFont>
    <p:embeddedFont>
      <p:font typeface="Code Pro Bold" charset="1" panose="00000800000000000000"/>
      <p:regular r:id="rId37"/>
    </p:embeddedFont>
    <p:embeddedFont>
      <p:font typeface="Code Pro Light" charset="1" panose="00000500000000000000"/>
      <p:regular r:id="rId38"/>
    </p:embeddedFont>
    <p:embeddedFont>
      <p:font typeface="Code Pro Heavy" charset="1" panose="00000A00000000000000"/>
      <p:regular r:id="rId39"/>
    </p:embeddedFont>
    <p:embeddedFont>
      <p:font typeface="Montserrat" charset="1" panose="00000500000000000000"/>
      <p:regular r:id="rId40"/>
    </p:embeddedFont>
    <p:embeddedFont>
      <p:font typeface="Montserrat Bold" charset="1" panose="00000800000000000000"/>
      <p:regular r:id="rId41"/>
    </p:embeddedFont>
    <p:embeddedFont>
      <p:font typeface="Montserrat Italics" charset="1" panose="00000500000000000000"/>
      <p:regular r:id="rId42"/>
    </p:embeddedFont>
    <p:embeddedFont>
      <p:font typeface="Montserrat Bold Italics" charset="1" panose="00000800000000000000"/>
      <p:regular r:id="rId43"/>
    </p:embeddedFont>
    <p:embeddedFont>
      <p:font typeface="Montserrat Thin" charset="1" panose="00000300000000000000"/>
      <p:regular r:id="rId44"/>
    </p:embeddedFont>
    <p:embeddedFont>
      <p:font typeface="Montserrat Thin Italics" charset="1" panose="00000300000000000000"/>
      <p:regular r:id="rId45"/>
    </p:embeddedFont>
    <p:embeddedFont>
      <p:font typeface="Montserrat Extra-Light" charset="1" panose="00000300000000000000"/>
      <p:regular r:id="rId46"/>
    </p:embeddedFont>
    <p:embeddedFont>
      <p:font typeface="Montserrat Extra-Light Italics" charset="1" panose="00000300000000000000"/>
      <p:regular r:id="rId47"/>
    </p:embeddedFont>
    <p:embeddedFont>
      <p:font typeface="Montserrat Light" charset="1" panose="00000400000000000000"/>
      <p:regular r:id="rId48"/>
    </p:embeddedFont>
    <p:embeddedFont>
      <p:font typeface="Montserrat Light Italics" charset="1" panose="00000400000000000000"/>
      <p:regular r:id="rId49"/>
    </p:embeddedFont>
    <p:embeddedFont>
      <p:font typeface="Montserrat Medium" charset="1" panose="00000600000000000000"/>
      <p:regular r:id="rId50"/>
    </p:embeddedFont>
    <p:embeddedFont>
      <p:font typeface="Montserrat Medium Italics" charset="1" panose="00000600000000000000"/>
      <p:regular r:id="rId51"/>
    </p:embeddedFont>
    <p:embeddedFont>
      <p:font typeface="Montserrat Semi-Bold" charset="1" panose="00000700000000000000"/>
      <p:regular r:id="rId52"/>
    </p:embeddedFont>
    <p:embeddedFont>
      <p:font typeface="Montserrat Semi-Bold Italics" charset="1" panose="00000700000000000000"/>
      <p:regular r:id="rId53"/>
    </p:embeddedFont>
    <p:embeddedFont>
      <p:font typeface="Montserrat Ultra-Bold" charset="1" panose="00000900000000000000"/>
      <p:regular r:id="rId54"/>
    </p:embeddedFont>
    <p:embeddedFont>
      <p:font typeface="Montserrat Ultra-Bold Italics" charset="1" panose="00000900000000000000"/>
      <p:regular r:id="rId55"/>
    </p:embeddedFont>
    <p:embeddedFont>
      <p:font typeface="Montserrat Heavy" charset="1" panose="00000A00000000000000"/>
      <p:regular r:id="rId56"/>
    </p:embeddedFont>
    <p:embeddedFont>
      <p:font typeface="Montserrat Heavy Italics" charset="1" panose="00000A00000000000000"/>
      <p:regular r:id="rId5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44" Target="fonts/font44.fntdata" Type="http://schemas.openxmlformats.org/officeDocument/2006/relationships/font"/><Relationship Id="rId45" Target="fonts/font45.fntdata" Type="http://schemas.openxmlformats.org/officeDocument/2006/relationships/font"/><Relationship Id="rId46" Target="fonts/font46.fntdata" Type="http://schemas.openxmlformats.org/officeDocument/2006/relationships/font"/><Relationship Id="rId47" Target="fonts/font47.fntdata" Type="http://schemas.openxmlformats.org/officeDocument/2006/relationships/font"/><Relationship Id="rId48" Target="fonts/font48.fntdata" Type="http://schemas.openxmlformats.org/officeDocument/2006/relationships/font"/><Relationship Id="rId49" Target="fonts/font49.fntdata" Type="http://schemas.openxmlformats.org/officeDocument/2006/relationships/font"/><Relationship Id="rId5" Target="tableStyles.xml" Type="http://schemas.openxmlformats.org/officeDocument/2006/relationships/tableStyles"/><Relationship Id="rId50" Target="fonts/font50.fntdata" Type="http://schemas.openxmlformats.org/officeDocument/2006/relationships/font"/><Relationship Id="rId51" Target="fonts/font51.fntdata" Type="http://schemas.openxmlformats.org/officeDocument/2006/relationships/font"/><Relationship Id="rId52" Target="fonts/font52.fntdata" Type="http://schemas.openxmlformats.org/officeDocument/2006/relationships/font"/><Relationship Id="rId53" Target="fonts/font53.fntdata" Type="http://schemas.openxmlformats.org/officeDocument/2006/relationships/font"/><Relationship Id="rId54" Target="fonts/font54.fntdata" Type="http://schemas.openxmlformats.org/officeDocument/2006/relationships/font"/><Relationship Id="rId55" Target="fonts/font55.fntdata" Type="http://schemas.openxmlformats.org/officeDocument/2006/relationships/font"/><Relationship Id="rId56" Target="fonts/font56.fntdata" Type="http://schemas.openxmlformats.org/officeDocument/2006/relationships/font"/><Relationship Id="rId57" Target="fonts/font57.fntdata" Type="http://schemas.openxmlformats.org/officeDocument/2006/relationships/font"/><Relationship Id="rId58" Target="slides/slide1.xml" Type="http://schemas.openxmlformats.org/officeDocument/2006/relationships/slide"/><Relationship Id="rId59" Target="slides/slide2.xml" Type="http://schemas.openxmlformats.org/officeDocument/2006/relationships/slide"/><Relationship Id="rId6" Target="fonts/font6.fntdata" Type="http://schemas.openxmlformats.org/officeDocument/2006/relationships/font"/><Relationship Id="rId60" Target="slides/slide3.xml" Type="http://schemas.openxmlformats.org/officeDocument/2006/relationships/slide"/><Relationship Id="rId61" Target="slides/slide4.xml" Type="http://schemas.openxmlformats.org/officeDocument/2006/relationships/slide"/><Relationship Id="rId62" Target="slides/slide5.xml" Type="http://schemas.openxmlformats.org/officeDocument/2006/relationships/slide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Relationship Id="rId4" Target="../media/image6.png" Type="http://schemas.openxmlformats.org/officeDocument/2006/relationships/image"/><Relationship Id="rId5" Target="../media/image7.png" Type="http://schemas.openxmlformats.org/officeDocument/2006/relationships/image"/><Relationship Id="rId6" Target="../media/image1.png" Type="http://schemas.openxmlformats.org/officeDocument/2006/relationships/image"/><Relationship Id="rId7" Target="../media/image3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1.png" Type="http://schemas.openxmlformats.org/officeDocument/2006/relationships/image"/><Relationship Id="rId4" Target="../media/image8.png" Type="http://schemas.openxmlformats.org/officeDocument/2006/relationships/image"/><Relationship Id="rId5" Target="../media/image9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.png" Type="http://schemas.openxmlformats.org/officeDocument/2006/relationships/image"/><Relationship Id="rId4" Target="../media/image10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7990161"/>
            <a:ext cx="18288000" cy="2296839"/>
            <a:chOff x="0" y="0"/>
            <a:chExt cx="6186311" cy="77695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186311" cy="776955"/>
            </a:xfrm>
            <a:custGeom>
              <a:avLst/>
              <a:gdLst/>
              <a:ahLst/>
              <a:cxnLst/>
              <a:rect r="r" b="b" t="t" l="l"/>
              <a:pathLst>
                <a:path h="776955" w="6186311">
                  <a:moveTo>
                    <a:pt x="0" y="0"/>
                  </a:moveTo>
                  <a:lnTo>
                    <a:pt x="6186311" y="0"/>
                  </a:lnTo>
                  <a:lnTo>
                    <a:pt x="6186311" y="776955"/>
                  </a:lnTo>
                  <a:lnTo>
                    <a:pt x="0" y="776955"/>
                  </a:lnTo>
                  <a:close/>
                </a:path>
              </a:pathLst>
            </a:custGeom>
            <a:solidFill>
              <a:srgbClr val="318450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1199520">
            <a:off x="7928026" y="-1118779"/>
            <a:ext cx="10258992" cy="13068780"/>
          </a:xfrm>
          <a:custGeom>
            <a:avLst/>
            <a:gdLst/>
            <a:ahLst/>
            <a:cxnLst/>
            <a:rect r="r" b="b" t="t" l="l"/>
            <a:pathLst>
              <a:path h="13068780" w="10258992">
                <a:moveTo>
                  <a:pt x="0" y="0"/>
                </a:moveTo>
                <a:lnTo>
                  <a:pt x="10258992" y="0"/>
                </a:lnTo>
                <a:lnTo>
                  <a:pt x="10258992" y="13068780"/>
                </a:lnTo>
                <a:lnTo>
                  <a:pt x="0" y="130687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431157" y="1028700"/>
            <a:ext cx="7962138" cy="8229600"/>
          </a:xfrm>
          <a:custGeom>
            <a:avLst/>
            <a:gdLst/>
            <a:ahLst/>
            <a:cxnLst/>
            <a:rect r="r" b="b" t="t" l="l"/>
            <a:pathLst>
              <a:path h="8229600" w="7962138">
                <a:moveTo>
                  <a:pt x="0" y="0"/>
                </a:moveTo>
                <a:lnTo>
                  <a:pt x="7962138" y="0"/>
                </a:lnTo>
                <a:lnTo>
                  <a:pt x="796213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419682" y="2794299"/>
            <a:ext cx="6710820" cy="24059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029"/>
              </a:lnSpc>
            </a:pPr>
            <a:r>
              <a:rPr lang="en-US" sz="10499">
                <a:solidFill>
                  <a:srgbClr val="000000"/>
                </a:solidFill>
                <a:latin typeface="Code Pro Bold"/>
              </a:rPr>
              <a:t>Kurs Mata Uang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419682" y="5417916"/>
            <a:ext cx="6677009" cy="19883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31"/>
              </a:lnSpc>
            </a:pPr>
            <a:r>
              <a:rPr lang="en-US" sz="2236" spc="2">
                <a:solidFill>
                  <a:srgbClr val="000000"/>
                </a:solidFill>
                <a:latin typeface="Poppins"/>
              </a:rPr>
              <a:t>Kelompok :</a:t>
            </a:r>
          </a:p>
          <a:p>
            <a:pPr>
              <a:lnSpc>
                <a:spcPts val="3131"/>
              </a:lnSpc>
            </a:pPr>
            <a:r>
              <a:rPr lang="en-US" sz="2236" spc="2">
                <a:solidFill>
                  <a:srgbClr val="000000"/>
                </a:solidFill>
                <a:latin typeface="Poppins"/>
              </a:rPr>
              <a:t>Melani Putri Banowati (0110123043)</a:t>
            </a:r>
          </a:p>
          <a:p>
            <a:pPr>
              <a:lnSpc>
                <a:spcPts val="3131"/>
              </a:lnSpc>
            </a:pPr>
            <a:r>
              <a:rPr lang="en-US" sz="2236" spc="2">
                <a:solidFill>
                  <a:srgbClr val="000000"/>
                </a:solidFill>
                <a:latin typeface="Poppins"/>
              </a:rPr>
              <a:t>Salsabilah Nurul Azkyah Tambunan (0110123101)</a:t>
            </a:r>
          </a:p>
          <a:p>
            <a:pPr>
              <a:lnSpc>
                <a:spcPts val="3131"/>
              </a:lnSpc>
            </a:pPr>
            <a:r>
              <a:rPr lang="en-US" sz="2236" spc="2">
                <a:solidFill>
                  <a:srgbClr val="000000"/>
                </a:solidFill>
                <a:latin typeface="Poppins"/>
              </a:rPr>
              <a:t>Yumna Zhafirah Pulungan (0110123132)</a:t>
            </a:r>
          </a:p>
          <a:p>
            <a:pPr>
              <a:lnSpc>
                <a:spcPts val="3131"/>
              </a:lnSpc>
            </a:pPr>
            <a:r>
              <a:rPr lang="en-US" sz="2236" spc="2">
                <a:solidFill>
                  <a:srgbClr val="000000"/>
                </a:solidFill>
                <a:latin typeface="Poppins"/>
              </a:rPr>
              <a:t>Kartika (0110123158)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419682" y="8690905"/>
            <a:ext cx="2664937" cy="866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</a:pPr>
            <a:r>
              <a:rPr lang="en-US" sz="2799" spc="2">
                <a:solidFill>
                  <a:srgbClr val="FFFFFF"/>
                </a:solidFill>
                <a:latin typeface="Poppins"/>
              </a:rPr>
              <a:t>TUGAS DDP SI08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4023581">
            <a:off x="-862985" y="-2164366"/>
            <a:ext cx="3783369" cy="4328731"/>
          </a:xfrm>
          <a:custGeom>
            <a:avLst/>
            <a:gdLst/>
            <a:ahLst/>
            <a:cxnLst/>
            <a:rect r="r" b="b" t="t" l="l"/>
            <a:pathLst>
              <a:path h="4328731" w="3783369">
                <a:moveTo>
                  <a:pt x="0" y="0"/>
                </a:moveTo>
                <a:lnTo>
                  <a:pt x="3783370" y="0"/>
                </a:lnTo>
                <a:lnTo>
                  <a:pt x="3783370" y="4328732"/>
                </a:lnTo>
                <a:lnTo>
                  <a:pt x="0" y="432873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5705" t="0" r="-5705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751410" y="2401112"/>
            <a:ext cx="2417585" cy="2417585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808714" y="2401112"/>
            <a:ext cx="2417585" cy="2417585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808714" y="4961555"/>
            <a:ext cx="2417585" cy="2417585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751410" y="4961555"/>
            <a:ext cx="2417585" cy="2417585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4548696" y="2876327"/>
            <a:ext cx="5051908" cy="4147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59"/>
              </a:lnSpc>
            </a:pPr>
            <a:r>
              <a:rPr lang="en-US" sz="3441">
                <a:solidFill>
                  <a:srgbClr val="000000"/>
                </a:solidFill>
                <a:latin typeface="Code Pro Bold"/>
              </a:rPr>
              <a:t>Melani Putri Banowati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543486" y="5597767"/>
            <a:ext cx="5466693" cy="3825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776"/>
              </a:lnSpc>
            </a:pPr>
            <a:r>
              <a:rPr lang="en-US" sz="3228">
                <a:solidFill>
                  <a:srgbClr val="000000"/>
                </a:solidFill>
                <a:latin typeface="Code Pro Bold"/>
              </a:rPr>
              <a:t>Yumna Zhafirah Pulungan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436275" y="2916761"/>
            <a:ext cx="4701069" cy="4498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68"/>
              </a:lnSpc>
            </a:pPr>
            <a:r>
              <a:rPr lang="en-US" sz="3800">
                <a:solidFill>
                  <a:srgbClr val="000000"/>
                </a:solidFill>
                <a:latin typeface="Code Pro Bold"/>
              </a:rPr>
              <a:t>Kartika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431065" y="5597767"/>
            <a:ext cx="5277712" cy="751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44"/>
              </a:lnSpc>
            </a:pPr>
            <a:r>
              <a:rPr lang="en-US" sz="3307">
                <a:solidFill>
                  <a:srgbClr val="000000"/>
                </a:solidFill>
                <a:latin typeface="Code Pro Bold"/>
              </a:rPr>
              <a:t>Salsabilah Nurul Azkyah Tambunan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596334" y="6348802"/>
            <a:ext cx="3070336" cy="381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80"/>
              </a:lnSpc>
            </a:pPr>
            <a:r>
              <a:rPr lang="en-US" sz="2400" spc="2">
                <a:solidFill>
                  <a:srgbClr val="000000"/>
                </a:solidFill>
                <a:latin typeface="Poppins"/>
              </a:rPr>
              <a:t>Pengembang isi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543486" y="6104751"/>
            <a:ext cx="5057118" cy="742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80"/>
              </a:lnSpc>
            </a:pPr>
            <a:r>
              <a:rPr lang="en-US" sz="2400" spc="2">
                <a:solidFill>
                  <a:srgbClr val="000000"/>
                </a:solidFill>
                <a:latin typeface="Poppins"/>
              </a:rPr>
              <a:t>Analisis Data (Kelengkapan alat &amp; perencana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436275" y="3466115"/>
            <a:ext cx="3070336" cy="381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80"/>
              </a:lnSpc>
            </a:pPr>
            <a:r>
              <a:rPr lang="en-US" sz="2400" spc="2">
                <a:solidFill>
                  <a:srgbClr val="000000"/>
                </a:solidFill>
                <a:latin typeface="Poppins"/>
              </a:rPr>
              <a:t>Penguji Debug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543486" y="3366888"/>
            <a:ext cx="3070336" cy="742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80"/>
              </a:lnSpc>
            </a:pPr>
            <a:r>
              <a:rPr lang="en-US" sz="2400" spc="2">
                <a:solidFill>
                  <a:srgbClr val="000000"/>
                </a:solidFill>
                <a:latin typeface="Poppins"/>
              </a:rPr>
              <a:t>Pembuatan materi persentasi 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966532" y="964559"/>
            <a:ext cx="10198332" cy="1038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00"/>
              </a:lnSpc>
            </a:pPr>
            <a:r>
              <a:rPr lang="en-US" sz="7500">
                <a:solidFill>
                  <a:srgbClr val="000000"/>
                </a:solidFill>
                <a:latin typeface="Code Pro Bold"/>
              </a:rPr>
              <a:t>Data Kelompok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0" y="7922172"/>
            <a:ext cx="18288000" cy="2364828"/>
            <a:chOff x="0" y="0"/>
            <a:chExt cx="6186311" cy="799954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6186311" cy="799954"/>
            </a:xfrm>
            <a:custGeom>
              <a:avLst/>
              <a:gdLst/>
              <a:ahLst/>
              <a:cxnLst/>
              <a:rect r="r" b="b" t="t" l="l"/>
              <a:pathLst>
                <a:path h="799954" w="6186311">
                  <a:moveTo>
                    <a:pt x="0" y="0"/>
                  </a:moveTo>
                  <a:lnTo>
                    <a:pt x="6186311" y="0"/>
                  </a:lnTo>
                  <a:lnTo>
                    <a:pt x="6186311" y="799954"/>
                  </a:lnTo>
                  <a:lnTo>
                    <a:pt x="0" y="799954"/>
                  </a:lnTo>
                  <a:close/>
                </a:path>
              </a:pathLst>
            </a:custGeom>
            <a:solidFill>
              <a:srgbClr val="318450"/>
            </a:solidFill>
          </p:spPr>
        </p:sp>
      </p:grpSp>
      <p:sp>
        <p:nvSpPr>
          <p:cNvPr name="Freeform 17" id="17"/>
          <p:cNvSpPr/>
          <p:nvPr/>
        </p:nvSpPr>
        <p:spPr>
          <a:xfrm flipH="true" flipV="false" rot="-2043305">
            <a:off x="-2979047" y="-3910215"/>
            <a:ext cx="5620262" cy="7159570"/>
          </a:xfrm>
          <a:custGeom>
            <a:avLst/>
            <a:gdLst/>
            <a:ahLst/>
            <a:cxnLst/>
            <a:rect r="r" b="b" t="t" l="l"/>
            <a:pathLst>
              <a:path h="7159570" w="5620262">
                <a:moveTo>
                  <a:pt x="5620262" y="0"/>
                </a:moveTo>
                <a:lnTo>
                  <a:pt x="0" y="0"/>
                </a:lnTo>
                <a:lnTo>
                  <a:pt x="0" y="7159570"/>
                </a:lnTo>
                <a:lnTo>
                  <a:pt x="5620262" y="7159570"/>
                </a:lnTo>
                <a:lnTo>
                  <a:pt x="5620262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true" flipV="false" rot="-2343218">
            <a:off x="16266604" y="5587868"/>
            <a:ext cx="5620262" cy="7159570"/>
          </a:xfrm>
          <a:custGeom>
            <a:avLst/>
            <a:gdLst/>
            <a:ahLst/>
            <a:cxnLst/>
            <a:rect r="r" b="b" t="t" l="l"/>
            <a:pathLst>
              <a:path h="7159570" w="5620262">
                <a:moveTo>
                  <a:pt x="5620262" y="0"/>
                </a:moveTo>
                <a:lnTo>
                  <a:pt x="0" y="0"/>
                </a:lnTo>
                <a:lnTo>
                  <a:pt x="0" y="7159570"/>
                </a:lnTo>
                <a:lnTo>
                  <a:pt x="5620262" y="7159570"/>
                </a:lnTo>
                <a:lnTo>
                  <a:pt x="5620262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-1152046">
            <a:off x="-1270411" y="7349438"/>
            <a:ext cx="3783369" cy="4328731"/>
          </a:xfrm>
          <a:custGeom>
            <a:avLst/>
            <a:gdLst/>
            <a:ahLst/>
            <a:cxnLst/>
            <a:rect r="r" b="b" t="t" l="l"/>
            <a:pathLst>
              <a:path h="4328731" w="3783369">
                <a:moveTo>
                  <a:pt x="0" y="0"/>
                </a:moveTo>
                <a:lnTo>
                  <a:pt x="3783370" y="0"/>
                </a:lnTo>
                <a:lnTo>
                  <a:pt x="3783370" y="4328731"/>
                </a:lnTo>
                <a:lnTo>
                  <a:pt x="0" y="432873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5705" t="0" r="-5705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-1152046">
            <a:off x="15245659" y="-2058916"/>
            <a:ext cx="3783369" cy="4328731"/>
          </a:xfrm>
          <a:custGeom>
            <a:avLst/>
            <a:gdLst/>
            <a:ahLst/>
            <a:cxnLst/>
            <a:rect r="r" b="b" t="t" l="l"/>
            <a:pathLst>
              <a:path h="4328731" w="3783369">
                <a:moveTo>
                  <a:pt x="0" y="0"/>
                </a:moveTo>
                <a:lnTo>
                  <a:pt x="3783369" y="0"/>
                </a:lnTo>
                <a:lnTo>
                  <a:pt x="3783369" y="4328731"/>
                </a:lnTo>
                <a:lnTo>
                  <a:pt x="0" y="432873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5705" t="0" r="-5705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7613822" y="8654049"/>
            <a:ext cx="5047815" cy="447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</a:pPr>
            <a:r>
              <a:rPr lang="en-US" sz="2799" spc="2">
                <a:solidFill>
                  <a:srgbClr val="FFFFFF"/>
                </a:solidFill>
                <a:latin typeface="Poppins"/>
              </a:rPr>
              <a:t>TUGAS DDP SI08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4023581">
            <a:off x="-2532596" y="-1135666"/>
            <a:ext cx="4106779" cy="4328731"/>
          </a:xfrm>
          <a:custGeom>
            <a:avLst/>
            <a:gdLst/>
            <a:ahLst/>
            <a:cxnLst/>
            <a:rect r="r" b="b" t="t" l="l"/>
            <a:pathLst>
              <a:path h="4328731" w="4106779">
                <a:moveTo>
                  <a:pt x="0" y="0"/>
                </a:moveTo>
                <a:lnTo>
                  <a:pt x="4106779" y="0"/>
                </a:lnTo>
                <a:lnTo>
                  <a:pt x="4106779" y="4328732"/>
                </a:lnTo>
                <a:lnTo>
                  <a:pt x="0" y="432873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397" t="-1344" r="0" b="-1344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9476201"/>
            <a:ext cx="18288000" cy="810799"/>
            <a:chOff x="0" y="0"/>
            <a:chExt cx="6186311" cy="27427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186311" cy="274270"/>
            </a:xfrm>
            <a:custGeom>
              <a:avLst/>
              <a:gdLst/>
              <a:ahLst/>
              <a:cxnLst/>
              <a:rect r="r" b="b" t="t" l="l"/>
              <a:pathLst>
                <a:path h="274270" w="6186311">
                  <a:moveTo>
                    <a:pt x="0" y="0"/>
                  </a:moveTo>
                  <a:lnTo>
                    <a:pt x="6186311" y="0"/>
                  </a:lnTo>
                  <a:lnTo>
                    <a:pt x="6186311" y="274270"/>
                  </a:lnTo>
                  <a:lnTo>
                    <a:pt x="0" y="274270"/>
                  </a:lnTo>
                  <a:close/>
                </a:path>
              </a:pathLst>
            </a:custGeom>
            <a:solidFill>
              <a:srgbClr val="318450"/>
            </a:solidFill>
          </p:spPr>
        </p:sp>
      </p:grpSp>
      <p:sp>
        <p:nvSpPr>
          <p:cNvPr name="Freeform 5" id="5"/>
          <p:cNvSpPr/>
          <p:nvPr/>
        </p:nvSpPr>
        <p:spPr>
          <a:xfrm flipH="true" flipV="true" rot="-8703623">
            <a:off x="-2810131" y="6603095"/>
            <a:ext cx="5620262" cy="8603297"/>
          </a:xfrm>
          <a:custGeom>
            <a:avLst/>
            <a:gdLst/>
            <a:ahLst/>
            <a:cxnLst/>
            <a:rect r="r" b="b" t="t" l="l"/>
            <a:pathLst>
              <a:path h="8603297" w="5620262">
                <a:moveTo>
                  <a:pt x="5620262" y="8603297"/>
                </a:moveTo>
                <a:lnTo>
                  <a:pt x="0" y="8603297"/>
                </a:lnTo>
                <a:lnTo>
                  <a:pt x="0" y="0"/>
                </a:lnTo>
                <a:lnTo>
                  <a:pt x="5620262" y="0"/>
                </a:lnTo>
                <a:lnTo>
                  <a:pt x="5620262" y="8603297"/>
                </a:lnTo>
                <a:close/>
              </a:path>
            </a:pathLst>
          </a:custGeom>
          <a:blipFill>
            <a:blip r:embed="rId3"/>
            <a:stretch>
              <a:fillRect l="-10082" t="0" r="-10082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-3312938">
            <a:off x="13675592" y="-4143123"/>
            <a:ext cx="5806994" cy="7397445"/>
          </a:xfrm>
          <a:custGeom>
            <a:avLst/>
            <a:gdLst/>
            <a:ahLst/>
            <a:cxnLst/>
            <a:rect r="r" b="b" t="t" l="l"/>
            <a:pathLst>
              <a:path h="7397445" w="5806994">
                <a:moveTo>
                  <a:pt x="5806995" y="0"/>
                </a:moveTo>
                <a:lnTo>
                  <a:pt x="0" y="0"/>
                </a:lnTo>
                <a:lnTo>
                  <a:pt x="0" y="7397445"/>
                </a:lnTo>
                <a:lnTo>
                  <a:pt x="5806995" y="7397445"/>
                </a:lnTo>
                <a:lnTo>
                  <a:pt x="5806995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945588" y="7533521"/>
            <a:ext cx="3783369" cy="3885360"/>
          </a:xfrm>
          <a:custGeom>
            <a:avLst/>
            <a:gdLst/>
            <a:ahLst/>
            <a:cxnLst/>
            <a:rect r="r" b="b" t="t" l="l"/>
            <a:pathLst>
              <a:path h="3885360" w="3783369">
                <a:moveTo>
                  <a:pt x="0" y="0"/>
                </a:moveTo>
                <a:lnTo>
                  <a:pt x="3783370" y="0"/>
                </a:lnTo>
                <a:lnTo>
                  <a:pt x="3783370" y="3885360"/>
                </a:lnTo>
                <a:lnTo>
                  <a:pt x="0" y="38853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28700" y="469645"/>
            <a:ext cx="10319130" cy="5938628"/>
          </a:xfrm>
          <a:custGeom>
            <a:avLst/>
            <a:gdLst/>
            <a:ahLst/>
            <a:cxnLst/>
            <a:rect r="r" b="b" t="t" l="l"/>
            <a:pathLst>
              <a:path h="5938628" w="10319130">
                <a:moveTo>
                  <a:pt x="0" y="0"/>
                </a:moveTo>
                <a:lnTo>
                  <a:pt x="10319130" y="0"/>
                </a:lnTo>
                <a:lnTo>
                  <a:pt x="10319130" y="5938628"/>
                </a:lnTo>
                <a:lnTo>
                  <a:pt x="0" y="593862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8328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1402504" y="2710675"/>
            <a:ext cx="6455033" cy="5397029"/>
          </a:xfrm>
          <a:custGeom>
            <a:avLst/>
            <a:gdLst/>
            <a:ahLst/>
            <a:cxnLst/>
            <a:rect r="r" b="b" t="t" l="l"/>
            <a:pathLst>
              <a:path h="5397029" w="6455033">
                <a:moveTo>
                  <a:pt x="0" y="0"/>
                </a:moveTo>
                <a:lnTo>
                  <a:pt x="6455032" y="0"/>
                </a:lnTo>
                <a:lnTo>
                  <a:pt x="6455032" y="5397030"/>
                </a:lnTo>
                <a:lnTo>
                  <a:pt x="0" y="539703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-116540" b="-37588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2000740" y="543086"/>
            <a:ext cx="5258560" cy="18792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075"/>
              </a:lnSpc>
            </a:pPr>
            <a:r>
              <a:rPr lang="en-US" sz="8227">
                <a:solidFill>
                  <a:srgbClr val="000000"/>
                </a:solidFill>
                <a:latin typeface="Code Pro Bold"/>
              </a:rPr>
              <a:t>latar </a:t>
            </a:r>
          </a:p>
          <a:p>
            <a:pPr>
              <a:lnSpc>
                <a:spcPts val="7075"/>
              </a:lnSpc>
            </a:pPr>
            <a:r>
              <a:rPr lang="en-US" sz="8227">
                <a:solidFill>
                  <a:srgbClr val="000000"/>
                </a:solidFill>
                <a:latin typeface="Code Pro Bold"/>
              </a:rPr>
              <a:t>Belakang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6707806"/>
            <a:ext cx="10373804" cy="11114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61"/>
              </a:lnSpc>
            </a:pPr>
            <a:r>
              <a:rPr lang="en-US" sz="2115" spc="2">
                <a:solidFill>
                  <a:srgbClr val="000000"/>
                </a:solidFill>
                <a:latin typeface="Poppins Bold"/>
              </a:rPr>
              <a:t>Dalam membuat kurs kita menggunakan phyton dan Tkinter. </a:t>
            </a:r>
          </a:p>
          <a:p>
            <a:pPr>
              <a:lnSpc>
                <a:spcPts val="2961"/>
              </a:lnSpc>
            </a:pPr>
            <a:r>
              <a:rPr lang="en-US" sz="2115" spc="2">
                <a:solidFill>
                  <a:srgbClr val="000000"/>
                </a:solidFill>
                <a:latin typeface="Poppins Bold"/>
              </a:rPr>
              <a:t>Phyton digunakan untuk memasukan codingan kerangka dalam phyton </a:t>
            </a:r>
          </a:p>
          <a:p>
            <a:pPr>
              <a:lnSpc>
                <a:spcPts val="2961"/>
              </a:lnSpc>
            </a:pPr>
            <a:r>
              <a:rPr lang="en-US" sz="2115" spc="2">
                <a:solidFill>
                  <a:srgbClr val="000000"/>
                </a:solidFill>
                <a:latin typeface="Poppins Bold"/>
              </a:rPr>
              <a:t>sedangkan Tkinter digunakan untuk tampilan dari kalkulator itu sendiri.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884896" y="9643476"/>
            <a:ext cx="5047815" cy="447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</a:pPr>
            <a:r>
              <a:rPr lang="en-US" sz="2799" spc="2">
                <a:solidFill>
                  <a:srgbClr val="FFFFFF"/>
                </a:solidFill>
                <a:latin typeface="Poppins"/>
              </a:rPr>
              <a:t>TUGAS DDP SI08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-2043305">
            <a:off x="-3350663" y="4716968"/>
            <a:ext cx="5620262" cy="7159570"/>
          </a:xfrm>
          <a:custGeom>
            <a:avLst/>
            <a:gdLst/>
            <a:ahLst/>
            <a:cxnLst/>
            <a:rect r="r" b="b" t="t" l="l"/>
            <a:pathLst>
              <a:path h="7159570" w="5620262">
                <a:moveTo>
                  <a:pt x="5620262" y="0"/>
                </a:moveTo>
                <a:lnTo>
                  <a:pt x="0" y="0"/>
                </a:lnTo>
                <a:lnTo>
                  <a:pt x="0" y="7159570"/>
                </a:lnTo>
                <a:lnTo>
                  <a:pt x="5620262" y="7159570"/>
                </a:lnTo>
                <a:lnTo>
                  <a:pt x="5620262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-2343218">
            <a:off x="14162011" y="-3233226"/>
            <a:ext cx="5620262" cy="7159570"/>
          </a:xfrm>
          <a:custGeom>
            <a:avLst/>
            <a:gdLst/>
            <a:ahLst/>
            <a:cxnLst/>
            <a:rect r="r" b="b" t="t" l="l"/>
            <a:pathLst>
              <a:path h="7159570" w="5620262">
                <a:moveTo>
                  <a:pt x="5620262" y="0"/>
                </a:moveTo>
                <a:lnTo>
                  <a:pt x="0" y="0"/>
                </a:lnTo>
                <a:lnTo>
                  <a:pt x="0" y="7159569"/>
                </a:lnTo>
                <a:lnTo>
                  <a:pt x="5620262" y="7159569"/>
                </a:lnTo>
                <a:lnTo>
                  <a:pt x="5620262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134729" y="4724400"/>
            <a:ext cx="6480764" cy="14530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57"/>
              </a:lnSpc>
            </a:pPr>
            <a:r>
              <a:rPr lang="en-US" sz="2041" spc="2">
                <a:solidFill>
                  <a:srgbClr val="000000"/>
                </a:solidFill>
                <a:latin typeface="Poppins"/>
              </a:rPr>
              <a:t>Tujuan dari pembuatan Kurs Mata Uang adalah mengembangkan aplikasi yang mudah digunakan untuk membantu perubahan mata uang sesuai dengan kebutuhan pengguna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694241" y="4724400"/>
            <a:ext cx="5680482" cy="18150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57"/>
              </a:lnSpc>
            </a:pPr>
            <a:r>
              <a:rPr lang="en-US" sz="2041" spc="2">
                <a:solidFill>
                  <a:srgbClr val="000000"/>
                </a:solidFill>
                <a:latin typeface="Poppins"/>
              </a:rPr>
              <a:t>Manfaat dari Kurs Mata Uang ialah dapat membuat perhitungan matematika lebih cepat, akurat, dan efesien. Penggunaan yang lebih fleksibel dalam perhitungan mata uang antar negara.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134729" y="3856274"/>
            <a:ext cx="5733163" cy="547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86"/>
              </a:lnSpc>
            </a:pPr>
            <a:r>
              <a:rPr lang="en-US" sz="3912" spc="3">
                <a:solidFill>
                  <a:srgbClr val="000000"/>
                </a:solidFill>
                <a:latin typeface="Code Pro Bold"/>
              </a:rPr>
              <a:t>Tujuan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806118" y="3856274"/>
            <a:ext cx="2740035" cy="547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86"/>
              </a:lnSpc>
            </a:pPr>
            <a:r>
              <a:rPr lang="en-US" sz="3912" spc="3">
                <a:solidFill>
                  <a:srgbClr val="000000"/>
                </a:solidFill>
                <a:latin typeface="Code Pro Bold"/>
              </a:rPr>
              <a:t>Manfaat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295904" y="1878865"/>
            <a:ext cx="13696193" cy="11517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736"/>
              </a:lnSpc>
            </a:pPr>
            <a:r>
              <a:rPr lang="en-US" sz="8400">
                <a:solidFill>
                  <a:srgbClr val="000000"/>
                </a:solidFill>
                <a:latin typeface="Code Pro Bold"/>
              </a:rPr>
              <a:t>Tujuan &amp; Manfaat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669168" y="7629606"/>
            <a:ext cx="11035651" cy="1353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 spc="2">
                <a:solidFill>
                  <a:srgbClr val="000000"/>
                </a:solidFill>
                <a:latin typeface="Montserrat Medium"/>
              </a:rPr>
              <a:t>Tampilan yang ringan dan bersih dalam kurs Mata Uang yang dijalankan tentunya dapat memudahkan pengguna dan bersifat tidak membingungkan dalam penggunaannya.</a:t>
            </a:r>
          </a:p>
        </p:txBody>
      </p:sp>
      <p:sp>
        <p:nvSpPr>
          <p:cNvPr name="AutoShape 10" id="10"/>
          <p:cNvSpPr/>
          <p:nvPr/>
        </p:nvSpPr>
        <p:spPr>
          <a:xfrm rot="5400000">
            <a:off x="7999654" y="5315029"/>
            <a:ext cx="2422304" cy="0"/>
          </a:xfrm>
          <a:prstGeom prst="line">
            <a:avLst/>
          </a:prstGeom>
          <a:ln cap="rnd" w="476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1" id="11"/>
          <p:cNvSpPr/>
          <p:nvPr/>
        </p:nvSpPr>
        <p:spPr>
          <a:xfrm flipH="false" flipV="false" rot="4023581">
            <a:off x="-1891685" y="-1135666"/>
            <a:ext cx="3783369" cy="4328731"/>
          </a:xfrm>
          <a:custGeom>
            <a:avLst/>
            <a:gdLst/>
            <a:ahLst/>
            <a:cxnLst/>
            <a:rect r="r" b="b" t="t" l="l"/>
            <a:pathLst>
              <a:path h="4328731" w="3783369">
                <a:moveTo>
                  <a:pt x="0" y="0"/>
                </a:moveTo>
                <a:lnTo>
                  <a:pt x="3783370" y="0"/>
                </a:lnTo>
                <a:lnTo>
                  <a:pt x="3783370" y="4328732"/>
                </a:lnTo>
                <a:lnTo>
                  <a:pt x="0" y="43287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705" t="0" r="-5705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4945588" y="7533521"/>
            <a:ext cx="3783369" cy="3885360"/>
          </a:xfrm>
          <a:custGeom>
            <a:avLst/>
            <a:gdLst/>
            <a:ahLst/>
            <a:cxnLst/>
            <a:rect r="r" b="b" t="t" l="l"/>
            <a:pathLst>
              <a:path h="3885360" w="3783369">
                <a:moveTo>
                  <a:pt x="0" y="0"/>
                </a:moveTo>
                <a:lnTo>
                  <a:pt x="3783370" y="0"/>
                </a:lnTo>
                <a:lnTo>
                  <a:pt x="3783370" y="3885360"/>
                </a:lnTo>
                <a:lnTo>
                  <a:pt x="0" y="38853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7663460" y="9447626"/>
            <a:ext cx="2961080" cy="447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</a:pPr>
            <a:r>
              <a:rPr lang="en-US" sz="2799" spc="2">
                <a:solidFill>
                  <a:srgbClr val="318450"/>
                </a:solidFill>
                <a:latin typeface="Poppins"/>
              </a:rPr>
              <a:t>TUGAS DDP SI08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-428905">
            <a:off x="42989" y="-969478"/>
            <a:ext cx="10258992" cy="13068780"/>
          </a:xfrm>
          <a:custGeom>
            <a:avLst/>
            <a:gdLst/>
            <a:ahLst/>
            <a:cxnLst/>
            <a:rect r="r" b="b" t="t" l="l"/>
            <a:pathLst>
              <a:path h="13068780" w="10258992">
                <a:moveTo>
                  <a:pt x="10258992" y="0"/>
                </a:moveTo>
                <a:lnTo>
                  <a:pt x="0" y="0"/>
                </a:lnTo>
                <a:lnTo>
                  <a:pt x="0" y="13068780"/>
                </a:lnTo>
                <a:lnTo>
                  <a:pt x="10258992" y="13068780"/>
                </a:lnTo>
                <a:lnTo>
                  <a:pt x="10258992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259300" y="0"/>
            <a:ext cx="1028700" cy="10287000"/>
            <a:chOff x="0" y="0"/>
            <a:chExt cx="347980" cy="3479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47980" cy="3479800"/>
            </a:xfrm>
            <a:custGeom>
              <a:avLst/>
              <a:gdLst/>
              <a:ahLst/>
              <a:cxnLst/>
              <a:rect r="r" b="b" t="t" l="l"/>
              <a:pathLst>
                <a:path h="3479800" w="347980">
                  <a:moveTo>
                    <a:pt x="0" y="0"/>
                  </a:moveTo>
                  <a:lnTo>
                    <a:pt x="347980" y="0"/>
                  </a:lnTo>
                  <a:lnTo>
                    <a:pt x="347980" y="3479800"/>
                  </a:lnTo>
                  <a:lnTo>
                    <a:pt x="0" y="3479800"/>
                  </a:lnTo>
                  <a:close/>
                </a:path>
              </a:pathLst>
            </a:custGeom>
            <a:solidFill>
              <a:srgbClr val="318450"/>
            </a:solidFill>
          </p:spPr>
        </p:sp>
      </p:grpSp>
      <p:sp>
        <p:nvSpPr>
          <p:cNvPr name="Freeform 5" id="5"/>
          <p:cNvSpPr/>
          <p:nvPr/>
        </p:nvSpPr>
        <p:spPr>
          <a:xfrm flipH="false" flipV="true" rot="1025701">
            <a:off x="14186041" y="-1651285"/>
            <a:ext cx="3783369" cy="4328731"/>
          </a:xfrm>
          <a:custGeom>
            <a:avLst/>
            <a:gdLst/>
            <a:ahLst/>
            <a:cxnLst/>
            <a:rect r="r" b="b" t="t" l="l"/>
            <a:pathLst>
              <a:path h="4328731" w="3783369">
                <a:moveTo>
                  <a:pt x="0" y="4328731"/>
                </a:moveTo>
                <a:lnTo>
                  <a:pt x="3783369" y="4328731"/>
                </a:lnTo>
                <a:lnTo>
                  <a:pt x="3783369" y="0"/>
                </a:lnTo>
                <a:lnTo>
                  <a:pt x="0" y="0"/>
                </a:lnTo>
                <a:lnTo>
                  <a:pt x="0" y="4328731"/>
                </a:lnTo>
                <a:close/>
              </a:path>
            </a:pathLst>
          </a:custGeom>
          <a:blipFill>
            <a:blip r:embed="rId3"/>
            <a:stretch>
              <a:fillRect l="-5705" t="0" r="-5705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1025701">
            <a:off x="9696654" y="7897644"/>
            <a:ext cx="3783369" cy="4328731"/>
          </a:xfrm>
          <a:custGeom>
            <a:avLst/>
            <a:gdLst/>
            <a:ahLst/>
            <a:cxnLst/>
            <a:rect r="r" b="b" t="t" l="l"/>
            <a:pathLst>
              <a:path h="4328731" w="3783369">
                <a:moveTo>
                  <a:pt x="0" y="0"/>
                </a:moveTo>
                <a:lnTo>
                  <a:pt x="3783369" y="0"/>
                </a:lnTo>
                <a:lnTo>
                  <a:pt x="3783369" y="4328732"/>
                </a:lnTo>
                <a:lnTo>
                  <a:pt x="0" y="43287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705" t="0" r="-5705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73768" y="1028700"/>
            <a:ext cx="8397433" cy="7941573"/>
          </a:xfrm>
          <a:custGeom>
            <a:avLst/>
            <a:gdLst/>
            <a:ahLst/>
            <a:cxnLst/>
            <a:rect r="r" b="b" t="t" l="l"/>
            <a:pathLst>
              <a:path h="7941573" w="8397433">
                <a:moveTo>
                  <a:pt x="0" y="0"/>
                </a:moveTo>
                <a:lnTo>
                  <a:pt x="8397433" y="0"/>
                </a:lnTo>
                <a:lnTo>
                  <a:pt x="8397433" y="7941573"/>
                </a:lnTo>
                <a:lnTo>
                  <a:pt x="0" y="794157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061752" y="3525508"/>
            <a:ext cx="7197548" cy="2065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740"/>
              </a:lnSpc>
            </a:pPr>
            <a:r>
              <a:rPr lang="en-US" sz="9000">
                <a:solidFill>
                  <a:srgbClr val="000000"/>
                </a:solidFill>
                <a:latin typeface="Code Pro Bold"/>
              </a:rPr>
              <a:t>screenshoot aplikasi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061752" y="5726692"/>
            <a:ext cx="6757660" cy="1327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00"/>
              </a:lnSpc>
            </a:pPr>
            <a:r>
              <a:rPr lang="en-US" sz="2500" spc="2">
                <a:solidFill>
                  <a:srgbClr val="000000"/>
                </a:solidFill>
                <a:latin typeface="Poppins"/>
              </a:rPr>
              <a:t>disamping merupakan hasil dari perancangan Kurs Mata Uang dalam phyton dan Tkinter.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274709" y="9604200"/>
            <a:ext cx="2984591" cy="447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</a:pPr>
            <a:r>
              <a:rPr lang="en-US" sz="2799" spc="2">
                <a:solidFill>
                  <a:srgbClr val="318450"/>
                </a:solidFill>
                <a:latin typeface="Poppins"/>
              </a:rPr>
              <a:t>TUGAS DDP SI08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DAF5Hjj3yAs</dc:identifier>
  <dcterms:modified xsi:type="dcterms:W3CDTF">2011-08-01T06:04:30Z</dcterms:modified>
  <cp:revision>1</cp:revision>
  <dc:title>kalkulator phyton</dc:title>
</cp:coreProperties>
</file>